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7" r:id="rId6"/>
    <p:sldId id="261" r:id="rId7"/>
    <p:sldId id="262" r:id="rId8"/>
    <p:sldId id="264" r:id="rId9"/>
    <p:sldId id="268" r:id="rId10"/>
    <p:sldId id="269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AD87F-5FAA-4D67-A6C5-ADE7609D6F2B}" type="datetimeFigureOut">
              <a:rPr lang="en-US" smtClean="0"/>
              <a:pPr/>
              <a:t>09.02.2025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DEEBF-06B7-455A-820E-F76C1F6FB7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AD87F-5FAA-4D67-A6C5-ADE7609D6F2B}" type="datetimeFigureOut">
              <a:rPr lang="en-US" smtClean="0"/>
              <a:pPr/>
              <a:t>09.02.2025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DEEBF-06B7-455A-820E-F76C1F6FB7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AD87F-5FAA-4D67-A6C5-ADE7609D6F2B}" type="datetimeFigureOut">
              <a:rPr lang="en-US" smtClean="0"/>
              <a:pPr/>
              <a:t>09.02.2025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DEEBF-06B7-455A-820E-F76C1F6FB7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AD87F-5FAA-4D67-A6C5-ADE7609D6F2B}" type="datetimeFigureOut">
              <a:rPr lang="en-US" smtClean="0"/>
              <a:pPr/>
              <a:t>09.02.2025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DEEBF-06B7-455A-820E-F76C1F6FB7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AD87F-5FAA-4D67-A6C5-ADE7609D6F2B}" type="datetimeFigureOut">
              <a:rPr lang="en-US" smtClean="0"/>
              <a:pPr/>
              <a:t>09.02.2025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DEEBF-06B7-455A-820E-F76C1F6FB7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AD87F-5FAA-4D67-A6C5-ADE7609D6F2B}" type="datetimeFigureOut">
              <a:rPr lang="en-US" smtClean="0"/>
              <a:pPr/>
              <a:t>09.02.2025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DEEBF-06B7-455A-820E-F76C1F6FB7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AD87F-5FAA-4D67-A6C5-ADE7609D6F2B}" type="datetimeFigureOut">
              <a:rPr lang="en-US" smtClean="0"/>
              <a:pPr/>
              <a:t>09.02.2025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DEEBF-06B7-455A-820E-F76C1F6FB7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AD87F-5FAA-4D67-A6C5-ADE7609D6F2B}" type="datetimeFigureOut">
              <a:rPr lang="en-US" smtClean="0"/>
              <a:pPr/>
              <a:t>09.02.2025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DEEBF-06B7-455A-820E-F76C1F6FB7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AD87F-5FAA-4D67-A6C5-ADE7609D6F2B}" type="datetimeFigureOut">
              <a:rPr lang="en-US" smtClean="0"/>
              <a:pPr/>
              <a:t>09.02.2025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DEEBF-06B7-455A-820E-F76C1F6FB7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AD87F-5FAA-4D67-A6C5-ADE7609D6F2B}" type="datetimeFigureOut">
              <a:rPr lang="en-US" smtClean="0"/>
              <a:pPr/>
              <a:t>09.02.2025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DEEBF-06B7-455A-820E-F76C1F6FB7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AD87F-5FAA-4D67-A6C5-ADE7609D6F2B}" type="datetimeFigureOut">
              <a:rPr lang="en-US" smtClean="0"/>
              <a:pPr/>
              <a:t>09.02.2025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DEEBF-06B7-455A-820E-F76C1F6FB7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AD87F-5FAA-4D67-A6C5-ADE7609D6F2B}" type="datetimeFigureOut">
              <a:rPr lang="en-US" smtClean="0"/>
              <a:pPr/>
              <a:t>09.02.2025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DEEBF-06B7-455A-820E-F76C1F6FB7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dirty="0" smtClean="0"/>
              <a:t>Storniranje (ispravka) knjiženja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dirty="0" smtClean="0"/>
              <a:t>-Preko LIK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 l="18824" t="6808" r="17768" b="46596"/>
          <a:stretch>
            <a:fillRect/>
          </a:stretch>
        </p:blipFill>
        <p:spPr bwMode="auto">
          <a:xfrm>
            <a:off x="0" y="0"/>
            <a:ext cx="9144000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ular Callout 2"/>
          <p:cNvSpPr/>
          <p:nvPr/>
        </p:nvSpPr>
        <p:spPr>
          <a:xfrm>
            <a:off x="2714612" y="4071942"/>
            <a:ext cx="5143536" cy="928694"/>
          </a:xfrm>
          <a:prstGeom prst="wedgeRoundRectCallout">
            <a:avLst>
              <a:gd name="adj1" fmla="val -22242"/>
              <a:gd name="adj2" fmla="val -110464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RS" dirty="0"/>
              <a:t>S</a:t>
            </a:r>
            <a:r>
              <a:rPr lang="sr-Latn-RS" dirty="0" smtClean="0"/>
              <a:t>tornirane stavke u FIN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>
            <a:normAutofit/>
          </a:bodyPr>
          <a:lstStyle/>
          <a:p>
            <a:r>
              <a:rPr lang="sr-Latn-RS" sz="2000" dirty="0" smtClean="0"/>
              <a:t>Na ovaj način se storniraju sve pogrešno proknjižene stavke. U primeru je prikazano storniranje zbog pogrešno unete šifre vrste prenosa. </a:t>
            </a:r>
            <a:r>
              <a:rPr lang="en-US" sz="2000" dirty="0" smtClean="0"/>
              <a:t>N</a:t>
            </a:r>
            <a:r>
              <a:rPr lang="sr-Latn-RS" sz="2000" dirty="0" smtClean="0"/>
              <a:t>a identičan način se storniraju stavke i zbog drugih grešaka (pozicije, ekonomske klasifikacije, izvora finanisranja...). </a:t>
            </a:r>
            <a:br>
              <a:rPr lang="sr-Latn-RS" sz="2000" dirty="0" smtClean="0"/>
            </a:br>
            <a:r>
              <a:rPr lang="sr-Latn-RS" sz="2000" dirty="0" smtClean="0"/>
              <a:t/>
            </a:r>
            <a:br>
              <a:rPr lang="sr-Latn-RS" sz="2000" dirty="0" smtClean="0"/>
            </a:br>
            <a:r>
              <a:rPr lang="sr-Latn-RS" sz="2000" dirty="0" smtClean="0"/>
              <a:t>Ukoliko je ispravkom knjiženja potrebno  korigovati samo iznos stavke u polje “Iznos” se dodaje ili oduzima razlika.</a:t>
            </a:r>
            <a:br>
              <a:rPr lang="sr-Latn-RS" sz="2000" dirty="0" smtClean="0"/>
            </a:br>
            <a:r>
              <a:rPr lang="sr-Latn-RS" sz="2000" dirty="0" smtClean="0"/>
              <a:t/>
            </a:r>
            <a:br>
              <a:rPr lang="sr-Latn-RS" sz="2000" dirty="0" smtClean="0"/>
            </a:br>
            <a:r>
              <a:rPr lang="sr-Latn-RS" sz="2000" dirty="0" smtClean="0"/>
              <a:t>U primeru je stavka proknjižena samo sa prvom vrstom prenosa, tako je i stornirana. Ukoliko je proknjižena i druga vrsta prenosa potrebno je stornirati o</a:t>
            </a:r>
            <a:r>
              <a:rPr lang="en-US" sz="2000" dirty="0" smtClean="0"/>
              <a:t>nu</a:t>
            </a:r>
            <a:r>
              <a:rPr lang="sr-Latn-RS" sz="2000" dirty="0" smtClean="0"/>
              <a:t> vrst</a:t>
            </a:r>
            <a:r>
              <a:rPr lang="en-US" sz="2000" dirty="0" smtClean="0"/>
              <a:t>u</a:t>
            </a:r>
            <a:r>
              <a:rPr lang="sr-Latn-RS" sz="2000" dirty="0" smtClean="0"/>
              <a:t> prenosa</a:t>
            </a:r>
            <a:r>
              <a:rPr lang="en-US" sz="2000" dirty="0" smtClean="0"/>
              <a:t> </a:t>
            </a:r>
            <a:r>
              <a:rPr lang="en-US" sz="2000" dirty="0" err="1" smtClean="0"/>
              <a:t>kod</a:t>
            </a:r>
            <a:r>
              <a:rPr lang="en-US" sz="2000" dirty="0" smtClean="0"/>
              <a:t> </a:t>
            </a:r>
            <a:r>
              <a:rPr lang="en-US" sz="2000" dirty="0" err="1" smtClean="0"/>
              <a:t>koje</a:t>
            </a:r>
            <a:r>
              <a:rPr lang="en-US" sz="2000" dirty="0" smtClean="0"/>
              <a:t> je </a:t>
            </a:r>
            <a:r>
              <a:rPr lang="en-US" sz="2000" dirty="0" err="1" smtClean="0"/>
              <a:t>pogreseno</a:t>
            </a:r>
            <a:r>
              <a:rPr lang="en-US" sz="2000" dirty="0" smtClean="0"/>
              <a:t> (</a:t>
            </a:r>
            <a:r>
              <a:rPr lang="en-US" sz="2000" dirty="0" err="1" smtClean="0"/>
              <a:t>ili</a:t>
            </a:r>
            <a:r>
              <a:rPr lang="en-US" sz="2000" dirty="0" smtClean="0"/>
              <a:t> </a:t>
            </a:r>
            <a:r>
              <a:rPr lang="en-US" sz="2000" dirty="0" err="1" smtClean="0"/>
              <a:t>obe</a:t>
            </a:r>
            <a:r>
              <a:rPr lang="en-US" sz="2000" dirty="0" smtClean="0"/>
              <a:t>)</a:t>
            </a:r>
            <a:r>
              <a:rPr lang="sr-Latn-RS" sz="2000" dirty="0" smtClean="0"/>
              <a:t> 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 l="18881" t="6803" r="19300" b="52760"/>
          <a:stretch>
            <a:fillRect/>
          </a:stretch>
        </p:blipFill>
        <p:spPr bwMode="auto">
          <a:xfrm>
            <a:off x="0" y="0"/>
            <a:ext cx="9144000" cy="48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ular Callout 3"/>
          <p:cNvSpPr/>
          <p:nvPr/>
        </p:nvSpPr>
        <p:spPr>
          <a:xfrm>
            <a:off x="2571736" y="3143248"/>
            <a:ext cx="3929090" cy="1285884"/>
          </a:xfrm>
          <a:prstGeom prst="wedgeRoundRectCallout">
            <a:avLst>
              <a:gd name="adj1" fmla="val -47131"/>
              <a:gd name="adj2" fmla="val -9963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RS" dirty="0" smtClean="0"/>
              <a:t>Pronaći stavku u LIK koja je pogrešno proknjižena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 l="19013" t="7054" r="29892" b="13465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ular Callout 2"/>
          <p:cNvSpPr/>
          <p:nvPr/>
        </p:nvSpPr>
        <p:spPr>
          <a:xfrm>
            <a:off x="3500430" y="5572140"/>
            <a:ext cx="5143536" cy="928694"/>
          </a:xfrm>
          <a:prstGeom prst="wedgeRoundRectCallout">
            <a:avLst>
              <a:gd name="adj1" fmla="val -27398"/>
              <a:gd name="adj2" fmla="val -124248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RS" dirty="0" smtClean="0"/>
              <a:t>Npr. </a:t>
            </a:r>
            <a:r>
              <a:rPr lang="sr-Latn-RS" dirty="0"/>
              <a:t>s</a:t>
            </a:r>
            <a:r>
              <a:rPr lang="sr-Latn-RS" dirty="0" smtClean="0"/>
              <a:t>tavka je proknjižena sa pogrešnom VP</a:t>
            </a:r>
          </a:p>
          <a:p>
            <a:pPr algn="ctr"/>
            <a:r>
              <a:rPr lang="sr-Latn-RS" dirty="0" smtClean="0"/>
              <a:t>(kao obaveza prema dobavljačima za materijalne troškove umesto kao avans za investicije)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 l="18953" t="6802" r="19194" b="48226"/>
          <a:stretch>
            <a:fillRect/>
          </a:stretch>
        </p:blipFill>
        <p:spPr bwMode="auto">
          <a:xfrm>
            <a:off x="0" y="0"/>
            <a:ext cx="9144000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ular Callout 2"/>
          <p:cNvSpPr/>
          <p:nvPr/>
        </p:nvSpPr>
        <p:spPr>
          <a:xfrm>
            <a:off x="2714612" y="4714884"/>
            <a:ext cx="5143536" cy="928694"/>
          </a:xfrm>
          <a:prstGeom prst="wedgeRoundRectCallout">
            <a:avLst>
              <a:gd name="adj1" fmla="val -22242"/>
              <a:gd name="adj2" fmla="val -110464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(</a:t>
            </a:r>
            <a:r>
              <a:rPr lang="en-GB" dirty="0" err="1" smtClean="0"/>
              <a:t>pogre</a:t>
            </a:r>
            <a:r>
              <a:rPr lang="sr-Latn-RS" dirty="0" smtClean="0"/>
              <a:t>šno) proknjižene stavke u FIN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0444"/>
          </a:xfrm>
        </p:spPr>
        <p:txBody>
          <a:bodyPr/>
          <a:lstStyle/>
          <a:p>
            <a:r>
              <a:rPr lang="sr-Latn-RS" dirty="0" smtClean="0"/>
              <a:t>I</a:t>
            </a:r>
            <a:br>
              <a:rPr lang="sr-Latn-RS" dirty="0" smtClean="0"/>
            </a:br>
            <a:r>
              <a:rPr lang="sr-Latn-RS" dirty="0"/>
              <a:t/>
            </a:r>
            <a:br>
              <a:rPr lang="sr-Latn-RS" dirty="0"/>
            </a:br>
            <a:r>
              <a:rPr lang="sr-Latn-RS" dirty="0" smtClean="0"/>
              <a:t>storniranje pogrešno proknjižene stavke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 l="18737" t="6505" r="18971" b="32224"/>
          <a:stretch>
            <a:fillRect/>
          </a:stretch>
        </p:blipFill>
        <p:spPr bwMode="auto">
          <a:xfrm>
            <a:off x="0" y="0"/>
            <a:ext cx="9144000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ular Callout 2"/>
          <p:cNvSpPr/>
          <p:nvPr/>
        </p:nvSpPr>
        <p:spPr>
          <a:xfrm>
            <a:off x="3286116" y="3357562"/>
            <a:ext cx="5429288" cy="1714512"/>
          </a:xfrm>
          <a:prstGeom prst="wedgeRoundRectCallout">
            <a:avLst>
              <a:gd name="adj1" fmla="val 30305"/>
              <a:gd name="adj2" fmla="val -114074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RS" dirty="0" smtClean="0"/>
              <a:t>U nalog u LIK dodati stavku koja će u svemu biti identična stavci koja je pogrešno proknjižena s</a:t>
            </a:r>
            <a:r>
              <a:rPr lang="en-GB" dirty="0" smtClean="0"/>
              <a:t>’</a:t>
            </a:r>
            <a:r>
              <a:rPr lang="sr-Latn-RS" dirty="0" smtClean="0"/>
              <a:t> tim što je potrebno kod iznosa upisati minusni predznak</a:t>
            </a:r>
            <a:endParaRPr lang="en-US" dirty="0" smtClean="0"/>
          </a:p>
          <a:p>
            <a:pPr algn="ctr"/>
            <a:r>
              <a:rPr lang="en-US" sz="1400" dirty="0" smtClean="0"/>
              <a:t>u </a:t>
            </a:r>
            <a:r>
              <a:rPr lang="en-US" sz="1400" dirty="0" err="1" smtClean="0"/>
              <a:t>isti</a:t>
            </a:r>
            <a:r>
              <a:rPr lang="en-US" sz="1400" dirty="0" smtClean="0"/>
              <a:t> </a:t>
            </a:r>
            <a:r>
              <a:rPr lang="en-US" sz="1400" dirty="0" err="1" smtClean="0"/>
              <a:t>ili</a:t>
            </a:r>
            <a:r>
              <a:rPr lang="en-US" sz="1400" dirty="0" smtClean="0"/>
              <a:t> </a:t>
            </a:r>
            <a:r>
              <a:rPr lang="en-US" sz="1400" dirty="0" err="1" smtClean="0"/>
              <a:t>neki</a:t>
            </a:r>
            <a:r>
              <a:rPr lang="en-US" sz="1400" dirty="0" smtClean="0"/>
              <a:t> </a:t>
            </a:r>
            <a:r>
              <a:rPr lang="en-US" sz="1400" dirty="0" err="1" smtClean="0"/>
              <a:t>drugi</a:t>
            </a:r>
            <a:r>
              <a:rPr lang="en-US" sz="1400" dirty="0" smtClean="0"/>
              <a:t> </a:t>
            </a:r>
            <a:r>
              <a:rPr lang="en-US" sz="1400" dirty="0" err="1" smtClean="0"/>
              <a:t>nalog</a:t>
            </a:r>
            <a:r>
              <a:rPr lang="en-US" sz="1400" dirty="0" smtClean="0"/>
              <a:t> </a:t>
            </a:r>
            <a:r>
              <a:rPr lang="en-US" sz="1400" dirty="0" err="1" smtClean="0"/>
              <a:t>Lik</a:t>
            </a:r>
            <a:r>
              <a:rPr lang="en-US" sz="1400" dirty="0" smtClean="0"/>
              <a:t>. </a:t>
            </a:r>
            <a:r>
              <a:rPr lang="en-US" sz="1400" dirty="0" err="1" smtClean="0"/>
              <a:t>Preporuka</a:t>
            </a:r>
            <a:r>
              <a:rPr lang="en-US" sz="1400" dirty="0" smtClean="0"/>
              <a:t> je </a:t>
            </a:r>
            <a:r>
              <a:rPr lang="en-US" sz="1400" dirty="0" err="1" smtClean="0"/>
              <a:t>da</a:t>
            </a:r>
            <a:r>
              <a:rPr lang="en-US" sz="1400" dirty="0" smtClean="0"/>
              <a:t> se </a:t>
            </a:r>
            <a:r>
              <a:rPr lang="en-US" sz="1400" dirty="0" err="1" smtClean="0"/>
              <a:t>doda</a:t>
            </a:r>
            <a:r>
              <a:rPr lang="en-US" sz="1400" dirty="0" smtClean="0"/>
              <a:t> u </a:t>
            </a:r>
            <a:r>
              <a:rPr lang="en-US" sz="1400" dirty="0" err="1" smtClean="0"/>
              <a:t>isti</a:t>
            </a:r>
            <a:r>
              <a:rPr lang="en-US" sz="1400" dirty="0" smtClean="0"/>
              <a:t> </a:t>
            </a:r>
            <a:r>
              <a:rPr lang="en-US" sz="1400" dirty="0" err="1" smtClean="0"/>
              <a:t>zbog</a:t>
            </a:r>
            <a:r>
              <a:rPr lang="en-US" sz="1400" dirty="0" smtClean="0"/>
              <a:t> </a:t>
            </a:r>
            <a:r>
              <a:rPr lang="en-US" sz="1400" dirty="0" err="1" smtClean="0"/>
              <a:t>lakseg</a:t>
            </a:r>
            <a:r>
              <a:rPr lang="en-US" sz="1400" dirty="0" smtClean="0"/>
              <a:t> </a:t>
            </a:r>
            <a:r>
              <a:rPr lang="en-US" sz="1400" dirty="0" err="1" smtClean="0"/>
              <a:t>vizuelnog</a:t>
            </a:r>
            <a:r>
              <a:rPr lang="en-US" sz="1400" dirty="0" smtClean="0"/>
              <a:t> </a:t>
            </a:r>
            <a:r>
              <a:rPr lang="en-US" sz="1400" dirty="0" err="1" smtClean="0"/>
              <a:t>uparivanja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 l="18916" t="6808" r="31719" b="130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ular Callout 2"/>
          <p:cNvSpPr/>
          <p:nvPr/>
        </p:nvSpPr>
        <p:spPr>
          <a:xfrm>
            <a:off x="3500430" y="2000240"/>
            <a:ext cx="5143536" cy="928694"/>
          </a:xfrm>
          <a:prstGeom prst="wedgeRoundRectCallout">
            <a:avLst>
              <a:gd name="adj1" fmla="val -91930"/>
              <a:gd name="adj2" fmla="val 66764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RS" dirty="0" smtClean="0"/>
              <a:t>U novootvorenoj stavci naloga su ponovljeni svi elementi kao i u pogrešno proknjiženoj sa minusnim iznosom 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 l="18916" t="6808" r="31719" b="130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ular Callout 2"/>
          <p:cNvSpPr/>
          <p:nvPr/>
        </p:nvSpPr>
        <p:spPr>
          <a:xfrm>
            <a:off x="3214678" y="5500702"/>
            <a:ext cx="5143536" cy="785818"/>
          </a:xfrm>
          <a:prstGeom prst="wedgeRoundRectCallout">
            <a:avLst>
              <a:gd name="adj1" fmla="val -76642"/>
              <a:gd name="adj2" fmla="val -20868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RS" dirty="0" smtClean="0"/>
              <a:t>Poželjno je prilagoditi opis stavke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 l="18721" t="6959" r="35973" b="41906"/>
          <a:stretch>
            <a:fillRect/>
          </a:stretch>
        </p:blipFill>
        <p:spPr bwMode="auto">
          <a:xfrm>
            <a:off x="0" y="0"/>
            <a:ext cx="9144000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ular Callout 2"/>
          <p:cNvSpPr/>
          <p:nvPr/>
        </p:nvSpPr>
        <p:spPr>
          <a:xfrm>
            <a:off x="3714744" y="714356"/>
            <a:ext cx="5143536" cy="3357586"/>
          </a:xfrm>
          <a:prstGeom prst="wedgeRoundRectCallout">
            <a:avLst>
              <a:gd name="adj1" fmla="val -83042"/>
              <a:gd name="adj2" fmla="val 15596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RS" dirty="0" smtClean="0"/>
              <a:t>Novododatu stavku iz LIK proknjižiti u FIN.</a:t>
            </a:r>
          </a:p>
          <a:p>
            <a:pPr algn="ctr"/>
            <a:r>
              <a:rPr lang="en-US" dirty="0" smtClean="0"/>
              <a:t>P</a:t>
            </a:r>
            <a:r>
              <a:rPr lang="sr-Latn-RS" dirty="0" smtClean="0"/>
              <a:t>roknjižiti u isti nalog u FIN ukoliko je greška odmah primećena, odnosno ukoliko nalog u FIN nije proknjižen.</a:t>
            </a:r>
          </a:p>
          <a:p>
            <a:pPr algn="ctr"/>
            <a:endParaRPr lang="sr-Latn-RS" dirty="0"/>
          </a:p>
          <a:p>
            <a:pPr algn="ctr"/>
            <a:r>
              <a:rPr lang="sr-Latn-RS" dirty="0" smtClean="0"/>
              <a:t>U suprotnom otvoriti novi nalog u FIN sa novim datumom rada.</a:t>
            </a:r>
          </a:p>
          <a:p>
            <a:pPr algn="ctr"/>
            <a:r>
              <a:rPr lang="sr-Latn-RS" dirty="0" smtClean="0"/>
              <a:t>Za potrebe prezentacije i bolje preglednosti uzet je primer kada je greška odmah primećena i ispravka knjiženja  sprovedena kroz isti nalog u FIN</a:t>
            </a:r>
            <a:endParaRPr lang="en-US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857224" y="5214950"/>
            <a:ext cx="5857916" cy="1071570"/>
          </a:xfrm>
          <a:prstGeom prst="wedgeRoundRectCallout">
            <a:avLst>
              <a:gd name="adj1" fmla="val -33910"/>
              <a:gd name="adj2" fmla="val -170666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RS" dirty="0" smtClean="0"/>
              <a:t>Važno je da datum stavke bude identičan datumu prvobitno (pogrešno)proknjižene stavke. </a:t>
            </a:r>
          </a:p>
          <a:p>
            <a:pPr algn="ctr"/>
            <a:r>
              <a:rPr lang="sr-Latn-RS" dirty="0" smtClean="0"/>
              <a:t>(Datum stavke nije nužno isti kao i datum naloga).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249</Words>
  <Application>Microsoft Office PowerPoint</Application>
  <PresentationFormat>Projekcija na ekranu (4:3)</PresentationFormat>
  <Paragraphs>20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2" baseType="lpstr">
      <vt:lpstr>Office Theme</vt:lpstr>
      <vt:lpstr>Storniranje (ispravka) knjiženja</vt:lpstr>
      <vt:lpstr>PowerPoint prezentacija</vt:lpstr>
      <vt:lpstr>PowerPoint prezentacija</vt:lpstr>
      <vt:lpstr>PowerPoint prezentacija</vt:lpstr>
      <vt:lpstr>I  storniranje pogrešno proknjižene stavke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Na ovaj način se storniraju sve pogrešno proknjižene stavke. U primeru je prikazano storniranje zbog pogrešno unete šifre vrste prenosa. Na identičan način se storniraju stavke i zbog drugih grešaka (pozicije, ekonomske klasifikacije, izvora finanisranja...).   Ukoliko je ispravkom knjiženja potrebno  korigovati samo iznos stavke u polje “Iznos” se dodaje ili oduzima razlika.  U primeru je stavka proknjižena samo sa prvom vrstom prenosa, tako je i stornirana. Ukoliko je proknjižena i druga vrsta prenosa potrebno je stornirati onu vrstu prenosa kod koje je pogreseno (ili obe)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Storniranje (ispravka) knjiženja</dc:title>
  <dc:creator>Korisnik</dc:creator>
  <cp:lastModifiedBy>Steva Lazic</cp:lastModifiedBy>
  <cp:revision>15</cp:revision>
  <dcterms:created xsi:type="dcterms:W3CDTF">2021-03-09T20:08:00Z</dcterms:created>
  <dcterms:modified xsi:type="dcterms:W3CDTF">2025-02-09T15:16:25Z</dcterms:modified>
</cp:coreProperties>
</file>